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1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7A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5CEC83-479D-480E-A96A-00B6C501B4EB}">
  <a:tblStyle styleId="{D85CEC83-479D-480E-A96A-00B6C501B4E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9" autoAdjust="0"/>
    <p:restoredTop sz="82005" autoAdjust="0"/>
  </p:normalViewPr>
  <p:slideViewPr>
    <p:cSldViewPr>
      <p:cViewPr varScale="1">
        <p:scale>
          <a:sx n="54" d="100"/>
          <a:sy n="54" d="100"/>
        </p:scale>
        <p:origin x="5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0679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FF0000"/>
                </a:solidFill>
              </a:rPr>
              <a:t>Welcome all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Ensure all required items are included in specification file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81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Upload ONE file per product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Notification regarding complete or incomplete submission.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Notification regarding complete or incomplete submission.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Member must agree to test the product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Vendor then contact member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Vendor and member agree on delivery location and planned testing date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Member receives email to test product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dirty="0"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Additional commments are encouraged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Unacceptable student testing results are viewed by the committee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Results are automatically copied from the submission form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FF0000"/>
                </a:solidFill>
              </a:rPr>
              <a:t>Documentation of the process and review  for each product is maintained by the Executive Director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FF0000"/>
                </a:solidFill>
              </a:rPr>
              <a:t>Members can view product testing status using link on the members-only web page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299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FF0000"/>
                </a:solidFill>
              </a:rPr>
              <a:t>The products approved by the membership are moved forward for pricing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>
                <a:solidFill>
                  <a:srgbClr val="FF0000"/>
                </a:solidFill>
              </a:rPr>
              <a:t>Contact US Foods has details on this process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FF0000"/>
                </a:solidFill>
              </a:rPr>
              <a:t>Vendors are encouraged to read attached instructions carefully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C00000"/>
                </a:solidFill>
              </a:rPr>
              <a:t>Vendor submission must be complete with ALL required information to be considered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C00000"/>
                </a:solidFill>
              </a:rPr>
              <a:t>Important to stress that new product submissions need to be early enough to allow the student testing to be completed and submitted prior to the deadline dates.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FF0000"/>
                </a:solidFill>
              </a:rPr>
              <a:t>Awarded as line items or categories as that is stated in the solicitation product specifications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FF0000"/>
                </a:solidFill>
              </a:rPr>
              <a:t>PBG Customer Master includes all pertinent product information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FF0000"/>
                </a:solidFill>
              </a:rPr>
              <a:t>Updating the Order Guide and providing planned usage info is an important step in the process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FF0000"/>
                </a:solidFill>
              </a:rPr>
              <a:t>PBG will take all recommendations under advisement and will provide feedback after the discussion with the Executive Committee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FF0000"/>
                </a:solidFill>
              </a:rPr>
              <a:t>THANKS to all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C00000"/>
                </a:solidFill>
              </a:rPr>
              <a:t>Explain this is the flow chart of the timeline.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How to access the new product form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Access the instructions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The form is accessed through the link on the first instruction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Read all instructions prior to submitting the form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/>
              <a:t>same as many online applications, form will not submit if not complete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473795" y="5052544"/>
            <a:ext cx="5637009" cy="882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0" marR="0" lvl="0" indent="-23368" algn="l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5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19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39"/>
            <a:ext cx="4894728" cy="4829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033194" y="2172648"/>
            <a:ext cx="5966665" cy="2423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defRPr sz="4600" b="1" cap="none"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022438" y="4607510"/>
            <a:ext cx="5970493" cy="835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2000">
                <a:solidFill>
                  <a:schemeClr val="dk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142999" y="731518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5151" y="731520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1156446" y="1400326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defRPr sz="16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7301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defRPr sz="16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lvl="0" indent="-228600" algn="l" rtl="0">
              <a:spcBef>
                <a:spcPts val="0"/>
              </a:spcBef>
              <a:defRPr sz="2800" b="1"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93514" y="731520"/>
            <a:ext cx="4017085" cy="4894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22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4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1075765" y="3497801"/>
            <a:ext cx="3388659" cy="2139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5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20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3" cy="2163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0" lvl="0" indent="-81279" rtl="0">
              <a:spcBef>
                <a:spcPts val="0"/>
              </a:spcBef>
              <a:buFont typeface="Georgia"/>
              <a:buChar char="*"/>
              <a:defRPr sz="1600"/>
            </a:lvl1pPr>
            <a:lvl2pPr marL="457200" lvl="1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4600" b="1"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8000">
              <a:schemeClr val="accent3">
                <a:lumMod val="0"/>
                <a:lumOff val="100000"/>
              </a:schemeClr>
            </a:gs>
            <a:gs pos="100000">
              <a:srgbClr val="FFFFC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510539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3768303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marR="0" lvl="1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marR="0" lvl="2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marR="0" lvl="4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marR="0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marR="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marR="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marR="0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powerbg.com/user/inbox" TargetMode="External"/><Relationship Id="rId4" Type="http://schemas.openxmlformats.org/officeDocument/2006/relationships/hyperlink" Target="https://tpowerbg.com/user/event/1408299af64cc67a4bb3a2ca_50455531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raig.keppen@usfoods.com" TargetMode="External"/><Relationship Id="rId4" Type="http://schemas.openxmlformats.org/officeDocument/2006/relationships/hyperlink" Target="mailto:Dan.cooper@usfoods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powerbuyinggroup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werbuyinggroup@gmail.co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powerbuyinggroup.com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387500" y="4949775"/>
            <a:ext cx="6750000" cy="88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US" sz="22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July 2019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990600" y="2057400"/>
            <a:ext cx="7543800" cy="266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PBG New Product Process 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"/>
            <a:ext cx="3057525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251" name="Shape 251"/>
          <p:cNvSpPr txBox="1"/>
          <p:nvPr/>
        </p:nvSpPr>
        <p:spPr>
          <a:xfrm>
            <a:off x="247300" y="2273325"/>
            <a:ext cx="2244900" cy="9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247299" y="263559"/>
            <a:ext cx="2895900" cy="1524000"/>
          </a:xfrm>
          <a:prstGeom prst="roundRect">
            <a:avLst>
              <a:gd name="adj" fmla="val 10000"/>
            </a:avLst>
          </a:prstGeom>
          <a:solidFill>
            <a:srgbClr val="81D3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298174" y="218925"/>
            <a:ext cx="2895900" cy="1524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98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New </a:t>
            </a:r>
            <a:r>
              <a:rPr lang="en-US"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nline Product Request </a:t>
            </a:r>
            <a:r>
              <a:rPr lang="en-US"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orm Submitted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206375" y="2070625"/>
            <a:ext cx="2730599" cy="200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Ensure all required information is included in the attached file.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46125" y="4302625"/>
            <a:ext cx="3000000" cy="21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The ONE file must include the Product ID# and name in the</a:t>
            </a:r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 .pdf </a:t>
            </a: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file name.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4086E-141D-486E-80D3-ECEEA36CCC03}"/>
              </a:ext>
            </a:extLst>
          </p:cNvPr>
          <p:cNvSpPr txBox="1"/>
          <p:nvPr/>
        </p:nvSpPr>
        <p:spPr>
          <a:xfrm>
            <a:off x="3474028" y="192374"/>
            <a:ext cx="5466000" cy="630942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Product registration requests that do not contain the below minimum information will not be rejected.</a:t>
            </a:r>
          </a:p>
          <a:p>
            <a:endParaRPr lang="en-US" sz="1600" dirty="0">
              <a:latin typeface="Trebuchet MS" panose="020B0603020202020204" pitchFamily="34" charset="0"/>
            </a:endParaRPr>
          </a:p>
          <a:p>
            <a:r>
              <a:rPr lang="en-US" sz="1600" b="1" u="sng" dirty="0">
                <a:solidFill>
                  <a:srgbClr val="FF0000"/>
                </a:solidFill>
                <a:latin typeface="Trebuchet MS" panose="020B0603020202020204" pitchFamily="34" charset="0"/>
              </a:rPr>
              <a:t>NON-FOOD Product specifications must include:</a:t>
            </a:r>
          </a:p>
          <a:p>
            <a:r>
              <a:rPr lang="en-US" dirty="0">
                <a:latin typeface="Trebuchet MS" panose="020B0603020202020204" pitchFamily="34" charset="0"/>
              </a:rPr>
              <a:t>	Composition</a:t>
            </a:r>
          </a:p>
          <a:p>
            <a:r>
              <a:rPr lang="en-US" dirty="0">
                <a:latin typeface="Trebuchet MS" panose="020B0603020202020204" pitchFamily="34" charset="0"/>
              </a:rPr>
              <a:t>	Intended Use</a:t>
            </a:r>
          </a:p>
          <a:p>
            <a:r>
              <a:rPr lang="en-US" dirty="0">
                <a:latin typeface="Trebuchet MS" panose="020B0603020202020204" pitchFamily="34" charset="0"/>
              </a:rPr>
              <a:t>	Dimensions</a:t>
            </a:r>
          </a:p>
          <a:p>
            <a:r>
              <a:rPr lang="en-US" dirty="0">
                <a:latin typeface="Trebuchet MS" panose="020B0603020202020204" pitchFamily="34" charset="0"/>
              </a:rPr>
              <a:t>	Units Per Case</a:t>
            </a:r>
          </a:p>
          <a:p>
            <a:r>
              <a:rPr lang="en-US" dirty="0">
                <a:latin typeface="Trebuchet MS" panose="020B0603020202020204" pitchFamily="34" charset="0"/>
              </a:rPr>
              <a:t>	Picture of Product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sz="1600" b="1" u="sng" dirty="0">
                <a:solidFill>
                  <a:srgbClr val="FF0000"/>
                </a:solidFill>
                <a:latin typeface="Trebuchet MS" panose="020B0603020202020204" pitchFamily="34" charset="0"/>
              </a:rPr>
              <a:t>FOOD Product specifications must include, with DATE:</a:t>
            </a:r>
          </a:p>
          <a:p>
            <a:r>
              <a:rPr lang="en-US" dirty="0">
                <a:latin typeface="Trebuchet MS" panose="020B0603020202020204" pitchFamily="34" charset="0"/>
              </a:rPr>
              <a:t>	Manufacturer’s name and product ID # </a:t>
            </a:r>
          </a:p>
          <a:p>
            <a:r>
              <a:rPr lang="en-US" dirty="0">
                <a:latin typeface="Trebuchet MS" panose="020B0603020202020204" pitchFamily="34" charset="0"/>
              </a:rPr>
              <a:t>	Weight and number of pieces per serving</a:t>
            </a:r>
          </a:p>
          <a:p>
            <a:r>
              <a:rPr lang="en-US" dirty="0">
                <a:latin typeface="Trebuchet MS" panose="020B0603020202020204" pitchFamily="34" charset="0"/>
              </a:rPr>
              <a:t>	Product weight and number of servings per case/unit</a:t>
            </a:r>
          </a:p>
          <a:p>
            <a:r>
              <a:rPr lang="en-US" dirty="0">
                <a:latin typeface="Trebuchet MS" panose="020B0603020202020204" pitchFamily="34" charset="0"/>
              </a:rPr>
              <a:t>	Complete ingredient listing</a:t>
            </a:r>
          </a:p>
          <a:p>
            <a:r>
              <a:rPr lang="en-US" dirty="0">
                <a:latin typeface="Trebuchet MS" panose="020B0603020202020204" pitchFamily="34" charset="0"/>
              </a:rPr>
              <a:t>	CN label information </a:t>
            </a:r>
            <a:r>
              <a:rPr lang="en-US" b="1" dirty="0">
                <a:latin typeface="Trebuchet MS" panose="020B0603020202020204" pitchFamily="34" charset="0"/>
              </a:rPr>
              <a:t>OR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	</a:t>
            </a:r>
            <a:r>
              <a:rPr lang="en-US" dirty="0">
                <a:latin typeface="Trebuchet MS" panose="020B0603020202020204" pitchFamily="34" charset="0"/>
              </a:rPr>
              <a:t>Product formulation statement (PFS)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	</a:t>
            </a:r>
            <a:r>
              <a:rPr lang="en-US" dirty="0">
                <a:latin typeface="Trebuchet MS" panose="020B0603020202020204" pitchFamily="34" charset="0"/>
              </a:rPr>
              <a:t>Nutrition label for 1 portion</a:t>
            </a:r>
          </a:p>
          <a:p>
            <a:r>
              <a:rPr lang="en-US" dirty="0">
                <a:latin typeface="Trebuchet MS" panose="020B0603020202020204" pitchFamily="34" charset="0"/>
              </a:rPr>
              <a:t>	Allergen information</a:t>
            </a:r>
          </a:p>
          <a:p>
            <a:r>
              <a:rPr lang="en-US" dirty="0">
                <a:latin typeface="Trebuchet MS" panose="020B0603020202020204" pitchFamily="34" charset="0"/>
              </a:rPr>
              <a:t>	Picture of product</a:t>
            </a:r>
          </a:p>
          <a:p>
            <a:endParaRPr lang="en-US" dirty="0">
              <a:solidFill>
                <a:srgbClr val="2E07A9"/>
              </a:solidFill>
              <a:latin typeface="Trebuchet MS" panose="020B0603020202020204" pitchFamily="34" charset="0"/>
            </a:endParaRPr>
          </a:p>
          <a:p>
            <a:r>
              <a:rPr lang="en-US" sz="1800" u="sng" dirty="0">
                <a:solidFill>
                  <a:srgbClr val="2E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ATTACH ALL PRODUCT INFORMATION IN A SINGLE PDF FILE - THE FILE NAME MUST INCLUDE THE PRODUCT ID# AND PRODUCT NAME</a:t>
            </a:r>
          </a:p>
          <a:p>
            <a:endParaRPr lang="en-US" sz="1800" u="sng" dirty="0">
              <a:solidFill>
                <a:srgbClr val="2E0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615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264" name="Shape 264"/>
          <p:cNvSpPr txBox="1"/>
          <p:nvPr/>
        </p:nvSpPr>
        <p:spPr>
          <a:xfrm>
            <a:off x="247300" y="2273325"/>
            <a:ext cx="2244900" cy="9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247299" y="263559"/>
            <a:ext cx="2895900" cy="1524000"/>
          </a:xfrm>
          <a:prstGeom prst="roundRect">
            <a:avLst>
              <a:gd name="adj" fmla="val 10000"/>
            </a:avLst>
          </a:prstGeom>
          <a:solidFill>
            <a:srgbClr val="81D3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298174" y="218925"/>
            <a:ext cx="2895900" cy="1524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98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New </a:t>
            </a:r>
            <a:r>
              <a:rPr lang="en-US"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nline Product Request </a:t>
            </a:r>
            <a:r>
              <a:rPr lang="en-US"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orm Submitted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23665" y="1977145"/>
            <a:ext cx="3440100" cy="200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Click the Upload Product Information button to upload the one product specification file.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227826" y="3810000"/>
            <a:ext cx="3000000" cy="21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This complete process is required for each individual product to be student tested.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724" y="735224"/>
            <a:ext cx="5338525" cy="4446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Shape 271"/>
          <p:cNvCxnSpPr/>
          <p:nvPr/>
        </p:nvCxnSpPr>
        <p:spPr>
          <a:xfrm rot="10800000" flipH="1">
            <a:off x="3039850" y="1747450"/>
            <a:ext cx="2158800" cy="6755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97476EF-80CA-4905-8029-64CA9306689B}"/>
              </a:ext>
            </a:extLst>
          </p:cNvPr>
          <p:cNvSpPr txBox="1"/>
          <p:nvPr/>
        </p:nvSpPr>
        <p:spPr>
          <a:xfrm>
            <a:off x="3505200" y="5261401"/>
            <a:ext cx="557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DO NOT UP LOAD MULTIPLE PRODUCTS IN THE SAME REQUEST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Shape 278"/>
          <p:cNvGrpSpPr/>
          <p:nvPr/>
        </p:nvGrpSpPr>
        <p:grpSpPr>
          <a:xfrm>
            <a:off x="609599" y="336375"/>
            <a:ext cx="2946634" cy="1568663"/>
            <a:chOff x="4145" y="541041"/>
            <a:chExt cx="1647545" cy="999849"/>
          </a:xfrm>
        </p:grpSpPr>
        <p:sp>
          <p:nvSpPr>
            <p:cNvPr id="279" name="Shape 279"/>
            <p:cNvSpPr/>
            <p:nvPr/>
          </p:nvSpPr>
          <p:spPr>
            <a:xfrm>
              <a:off x="4145" y="569491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2591" y="541041"/>
              <a:ext cx="1619099" cy="97139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New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nline Product Request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orm Submitted</a:t>
              </a:r>
            </a:p>
          </p:txBody>
        </p:sp>
      </p:grp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graphicFrame>
        <p:nvGraphicFramePr>
          <p:cNvPr id="282" name="Shape 282"/>
          <p:cNvGraphicFramePr/>
          <p:nvPr/>
        </p:nvGraphicFramePr>
        <p:xfrm>
          <a:off x="609600" y="3001325"/>
          <a:ext cx="5438775" cy="359253"/>
        </p:xfrm>
        <a:graphic>
          <a:graphicData uri="http://schemas.openxmlformats.org/drawingml/2006/table">
            <a:tbl>
              <a:tblPr>
                <a:noFill/>
                <a:tableStyleId>{D85CEC83-479D-480E-A96A-00B6C501B4EB}</a:tableStyleId>
              </a:tblPr>
              <a:tblGrid>
                <a:gridCol w="543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b="1" i="1">
                          <a:solidFill>
                            <a:srgbClr val="FFFFFF"/>
                          </a:solidFill>
                        </a:rPr>
                        <a:t>  Notification </a:t>
                      </a:r>
                      <a:r>
                        <a:rPr lang="en-US" sz="1100"/>
                        <a:t>  </a:t>
                      </a:r>
                    </a:p>
                  </a:txBody>
                  <a:tcPr marL="91425" marR="91425" marT="91425" marB="91425">
                    <a:solidFill>
                      <a:srgbClr val="0030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3" name="Shape 283"/>
          <p:cNvGraphicFramePr/>
          <p:nvPr/>
        </p:nvGraphicFramePr>
        <p:xfrm>
          <a:off x="609600" y="3457200"/>
          <a:ext cx="7472675" cy="2733358"/>
        </p:xfrm>
        <a:graphic>
          <a:graphicData uri="http://schemas.openxmlformats.org/drawingml/2006/table">
            <a:tbl>
              <a:tblPr>
                <a:noFill/>
                <a:tableStyleId>{D85CEC83-479D-480E-A96A-00B6C501B4EB}</a:tableStyleId>
              </a:tblPr>
              <a:tblGrid>
                <a:gridCol w="52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</a:t>
                      </a:r>
                    </a:p>
                  </a:txBody>
                  <a:tcPr marL="114300" marR="114300" marT="114300" marB="114300">
                    <a:solidFill>
                      <a:srgbClr val="00305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350" b="1">
                          <a:solidFill>
                            <a:srgbClr val="00305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Process Notification - Assignment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Please review the PBG_ProductRegReq originally from Dusty Swan on Dec 7, 2015 12:33 PM. You may access the document directly by clicking on this document link.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</a:t>
                      </a:r>
                      <a:r>
                        <a:rPr lang="en-US" sz="1000">
                          <a:latin typeface="Verdana"/>
                          <a:ea typeface="Verdana"/>
                          <a:cs typeface="Verdana"/>
                          <a:sym typeface="Verdana"/>
                          <a:hlinkClick r:id="rId4"/>
                        </a:rPr>
                        <a:t> </a:t>
                      </a:r>
                      <a:r>
                        <a:rPr lang="en-US" sz="1000" u="sng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4"/>
                        </a:rPr>
                        <a:t>PBG_ProductRegReq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000" u="sng">
                        <a:solidFill>
                          <a:schemeClr val="hlink"/>
                        </a:solidFill>
                        <a:latin typeface="Verdana"/>
                        <a:ea typeface="Verdana"/>
                        <a:cs typeface="Verdana"/>
                        <a:sym typeface="Verdana"/>
                        <a:hlinkClick r:id="rId4"/>
                      </a:endParaRP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Click the Inbox link to see all of your assigned documents.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</a:t>
                      </a:r>
                      <a:r>
                        <a:rPr lang="en-US" sz="1000">
                          <a:latin typeface="Verdana"/>
                          <a:ea typeface="Verdana"/>
                          <a:cs typeface="Verdana"/>
                          <a:sym typeface="Verdana"/>
                          <a:hlinkClick r:id="rId5"/>
                        </a:rPr>
                        <a:t> </a:t>
                      </a:r>
                      <a:r>
                        <a:rPr lang="en-US" sz="1000" u="sng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5"/>
                        </a:rPr>
                        <a:t>Inbox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4" name="Shape 284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810000" y="0"/>
            <a:ext cx="5133299" cy="26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Each submission is automatically emailed to the Executive Director and the New Product Chair to determine if the submission is complete.</a:t>
            </a:r>
          </a:p>
        </p:txBody>
      </p:sp>
      <p:cxnSp>
        <p:nvCxnSpPr>
          <p:cNvPr id="286" name="Shape 286"/>
          <p:cNvCxnSpPr/>
          <p:nvPr/>
        </p:nvCxnSpPr>
        <p:spPr>
          <a:xfrm>
            <a:off x="4082500" y="2188075"/>
            <a:ext cx="631500" cy="7490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Shape 293"/>
          <p:cNvGrpSpPr/>
          <p:nvPr/>
        </p:nvGrpSpPr>
        <p:grpSpPr>
          <a:xfrm>
            <a:off x="609599" y="336375"/>
            <a:ext cx="2946634" cy="1568663"/>
            <a:chOff x="4145" y="541041"/>
            <a:chExt cx="1647545" cy="999849"/>
          </a:xfrm>
        </p:grpSpPr>
        <p:sp>
          <p:nvSpPr>
            <p:cNvPr id="294" name="Shape 294"/>
            <p:cNvSpPr/>
            <p:nvPr/>
          </p:nvSpPr>
          <p:spPr>
            <a:xfrm>
              <a:off x="4145" y="569491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32591" y="541041"/>
              <a:ext cx="1619099" cy="97139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New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nline Product Request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orm Submitted</a:t>
              </a:r>
            </a:p>
          </p:txBody>
        </p:sp>
      </p:grp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298" name="Shape 298"/>
          <p:cNvSpPr txBox="1"/>
          <p:nvPr/>
        </p:nvSpPr>
        <p:spPr>
          <a:xfrm>
            <a:off x="3810000" y="117475"/>
            <a:ext cx="5105399" cy="17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Vendors receive an email confirming submission is or is not complete.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Incomplete submissions may be resubmitted.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48EB21-313F-4AEE-BFB0-ED80C852B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27" y="2018962"/>
            <a:ext cx="8328746" cy="399416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grpSp>
        <p:nvGrpSpPr>
          <p:cNvPr id="305" name="Shape 305"/>
          <p:cNvGrpSpPr/>
          <p:nvPr/>
        </p:nvGrpSpPr>
        <p:grpSpPr>
          <a:xfrm>
            <a:off x="165265" y="230873"/>
            <a:ext cx="3619740" cy="1477464"/>
            <a:chOff x="-32120" y="1703332"/>
            <a:chExt cx="1724999" cy="1051800"/>
          </a:xfrm>
        </p:grpSpPr>
        <p:sp>
          <p:nvSpPr>
            <p:cNvPr id="306" name="Shape 306"/>
            <p:cNvSpPr/>
            <p:nvPr/>
          </p:nvSpPr>
          <p:spPr>
            <a:xfrm>
              <a:off x="4145" y="1783733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-32120" y="1703332"/>
              <a:ext cx="1724999" cy="105180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E-mail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ent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ember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gree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he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roduct</a:t>
              </a:r>
            </a:p>
          </p:txBody>
        </p:sp>
      </p:grp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3976675" y="157000"/>
            <a:ext cx="4831499" cy="20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Member selected on form receives an email requesting confirmation they agree to test the product.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29A39-15FD-4E74-B3C1-F99213743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26" y="2018272"/>
            <a:ext cx="8277820" cy="403962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Shape 317"/>
          <p:cNvGrpSpPr/>
          <p:nvPr/>
        </p:nvGrpSpPr>
        <p:grpSpPr>
          <a:xfrm>
            <a:off x="380999" y="381000"/>
            <a:ext cx="3200399" cy="1447800"/>
            <a:chOff x="4145" y="2997974"/>
            <a:chExt cx="1618987" cy="971392"/>
          </a:xfrm>
        </p:grpSpPr>
        <p:sp>
          <p:nvSpPr>
            <p:cNvPr id="318" name="Shape 318"/>
            <p:cNvSpPr/>
            <p:nvPr/>
          </p:nvSpPr>
          <p:spPr>
            <a:xfrm>
              <a:off x="4145" y="2997974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0D78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32597" y="3026425"/>
              <a:ext cx="1562085" cy="91449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Member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esponds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roduct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-mail</a:t>
              </a:r>
            </a:p>
          </p:txBody>
        </p:sp>
      </p:grpSp>
      <p:sp>
        <p:nvSpPr>
          <p:cNvPr id="320" name="Shape 320"/>
          <p:cNvSpPr txBox="1"/>
          <p:nvPr/>
        </p:nvSpPr>
        <p:spPr>
          <a:xfrm>
            <a:off x="964650" y="2667000"/>
            <a:ext cx="7214700" cy="1937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Members are required to respond to the email with either a “YES” or a “N</a:t>
            </a: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O” answer (within 3 business days is preferred).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Shape 328"/>
          <p:cNvGrpSpPr/>
          <p:nvPr/>
        </p:nvGrpSpPr>
        <p:grpSpPr>
          <a:xfrm>
            <a:off x="152403" y="299750"/>
            <a:ext cx="3276669" cy="1443585"/>
            <a:chOff x="4145" y="4212214"/>
            <a:chExt cx="1618987" cy="971392"/>
          </a:xfrm>
        </p:grpSpPr>
        <p:sp>
          <p:nvSpPr>
            <p:cNvPr id="329" name="Shape 329"/>
            <p:cNvSpPr/>
            <p:nvPr/>
          </p:nvSpPr>
          <p:spPr>
            <a:xfrm>
              <a:off x="4145" y="4212214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32597" y="4240666"/>
              <a:ext cx="1562085" cy="91449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Vendor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rovides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amples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ember</a:t>
              </a:r>
            </a:p>
          </p:txBody>
        </p:sp>
      </p:grp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  <p:sp>
        <p:nvSpPr>
          <p:cNvPr id="333" name="Shape 333"/>
          <p:cNvSpPr txBox="1"/>
          <p:nvPr/>
        </p:nvSpPr>
        <p:spPr>
          <a:xfrm>
            <a:off x="4038601" y="146850"/>
            <a:ext cx="4572000" cy="18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Vendor receives an email confirming member agrees to test the product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CCB6C-8145-4A4E-A510-D94544650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12357"/>
            <a:ext cx="8382000" cy="389026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Shape 340"/>
          <p:cNvGrpSpPr/>
          <p:nvPr/>
        </p:nvGrpSpPr>
        <p:grpSpPr>
          <a:xfrm>
            <a:off x="152400" y="152336"/>
            <a:ext cx="3276896" cy="1752599"/>
            <a:chOff x="4145" y="4212214"/>
            <a:chExt cx="1619099" cy="971399"/>
          </a:xfrm>
        </p:grpSpPr>
        <p:sp>
          <p:nvSpPr>
            <p:cNvPr id="341" name="Shape 341"/>
            <p:cNvSpPr/>
            <p:nvPr/>
          </p:nvSpPr>
          <p:spPr>
            <a:xfrm>
              <a:off x="4145" y="4212214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32597" y="4240666"/>
              <a:ext cx="1562099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Vendor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rovides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amples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ember</a:t>
              </a:r>
            </a:p>
          </p:txBody>
        </p:sp>
      </p:grpSp>
      <p:sp>
        <p:nvSpPr>
          <p:cNvPr id="343" name="Shape 343"/>
          <p:cNvSpPr txBox="1"/>
          <p:nvPr/>
        </p:nvSpPr>
        <p:spPr>
          <a:xfrm>
            <a:off x="762000" y="2286000"/>
            <a:ext cx="7138800" cy="335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61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vendor will contact the member to arrange for product delivery location and testing.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285750" marR="0" lvl="0" indent="-36195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PBG requires members receive at least one </a:t>
            </a:r>
            <a:r>
              <a:rPr lang="en-US" sz="3000" b="1" u="sng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production case </a:t>
            </a: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student testing.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Shape 351"/>
          <p:cNvGrpSpPr/>
          <p:nvPr/>
        </p:nvGrpSpPr>
        <p:grpSpPr>
          <a:xfrm>
            <a:off x="204630" y="105536"/>
            <a:ext cx="2995769" cy="1730187"/>
            <a:chOff x="2144341" y="4183767"/>
            <a:chExt cx="1632045" cy="1050300"/>
          </a:xfrm>
        </p:grpSpPr>
        <p:sp>
          <p:nvSpPr>
            <p:cNvPr id="352" name="Shape 352"/>
            <p:cNvSpPr/>
            <p:nvPr/>
          </p:nvSpPr>
          <p:spPr>
            <a:xfrm>
              <a:off x="2157400" y="4212214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2144341" y="4183767"/>
              <a:ext cx="1619099" cy="105030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E-mail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ent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ember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equesting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esults</a:t>
              </a:r>
            </a:p>
          </p:txBody>
        </p:sp>
      </p:grp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99" y="1914600"/>
            <a:ext cx="7752500" cy="42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3876250" y="105425"/>
            <a:ext cx="4734350" cy="173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Member receives email with link to the form to submit the student test results.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Shape 363"/>
          <p:cNvGrpSpPr/>
          <p:nvPr/>
        </p:nvGrpSpPr>
        <p:grpSpPr>
          <a:xfrm>
            <a:off x="51" y="57187"/>
            <a:ext cx="3135641" cy="1543050"/>
            <a:chOff x="2114824" y="2934091"/>
            <a:chExt cx="1753199" cy="1035299"/>
          </a:xfrm>
        </p:grpSpPr>
        <p:sp>
          <p:nvSpPr>
            <p:cNvPr id="364" name="Shape 364"/>
            <p:cNvSpPr/>
            <p:nvPr/>
          </p:nvSpPr>
          <p:spPr>
            <a:xfrm>
              <a:off x="2157400" y="2997974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0D78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2114824" y="2934091"/>
              <a:ext cx="1753199" cy="103529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Member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onducts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esting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nd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ubmits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esults</a:t>
              </a:r>
            </a:p>
          </p:txBody>
        </p:sp>
      </p:grpSp>
      <p:sp>
        <p:nvSpPr>
          <p:cNvPr id="366" name="Shape 366"/>
          <p:cNvSpPr txBox="1"/>
          <p:nvPr/>
        </p:nvSpPr>
        <p:spPr>
          <a:xfrm>
            <a:off x="952224" y="1705775"/>
            <a:ext cx="7582175" cy="46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Members are to test the product within 30 days or prior to the new item deadline.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Products not tested before the deadline remain active and will be reviewed during the next new item period</a:t>
            </a:r>
          </a:p>
          <a:p>
            <a:pPr marR="0" lvl="0" algn="l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93663"/>
            <a:ext cx="3057599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ctrTitle" idx="4294967295"/>
          </p:nvPr>
        </p:nvSpPr>
        <p:spPr>
          <a:xfrm>
            <a:off x="685800" y="3397469"/>
            <a:ext cx="7543800" cy="266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US" sz="3600" dirty="0"/>
              <a:t>A New Item is defined as …???</a:t>
            </a:r>
            <a:endParaRPr lang="en-US" sz="36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Shape 374"/>
          <p:cNvGrpSpPr/>
          <p:nvPr/>
        </p:nvGrpSpPr>
        <p:grpSpPr>
          <a:xfrm>
            <a:off x="0" y="57074"/>
            <a:ext cx="3135598" cy="1543011"/>
            <a:chOff x="2114824" y="2934091"/>
            <a:chExt cx="1753199" cy="1035299"/>
          </a:xfrm>
        </p:grpSpPr>
        <p:sp>
          <p:nvSpPr>
            <p:cNvPr id="375" name="Shape 375"/>
            <p:cNvSpPr/>
            <p:nvPr/>
          </p:nvSpPr>
          <p:spPr>
            <a:xfrm>
              <a:off x="2157400" y="2997974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0D78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2114824" y="2934091"/>
              <a:ext cx="1753199" cy="103529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Member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onducts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esting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nd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ubmits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esults</a:t>
              </a:r>
            </a:p>
          </p:txBody>
        </p:sp>
      </p:grp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  <p:sp>
        <p:nvSpPr>
          <p:cNvPr id="379" name="Shape 379"/>
          <p:cNvSpPr txBox="1"/>
          <p:nvPr/>
        </p:nvSpPr>
        <p:spPr>
          <a:xfrm>
            <a:off x="290143" y="2210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Member enters student test results and comments are required on all student testing forms.</a:t>
            </a:r>
          </a:p>
        </p:txBody>
      </p:sp>
      <p:cxnSp>
        <p:nvCxnSpPr>
          <p:cNvPr id="380" name="Shape 380"/>
          <p:cNvCxnSpPr>
            <a:endCxn id="381" idx="1"/>
          </p:cNvCxnSpPr>
          <p:nvPr/>
        </p:nvCxnSpPr>
        <p:spPr>
          <a:xfrm rot="10800000" flipH="1">
            <a:off x="2040175" y="4425500"/>
            <a:ext cx="1318200" cy="47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1" name="Shape 381"/>
          <p:cNvSpPr/>
          <p:nvPr/>
        </p:nvSpPr>
        <p:spPr>
          <a:xfrm>
            <a:off x="3358375" y="3640850"/>
            <a:ext cx="659099" cy="15693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A83831-95AE-4210-9833-A5A213EDF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35" y="320701"/>
            <a:ext cx="4364526" cy="56951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99944B-D906-499A-B4B1-1F25B355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050" y="578076"/>
            <a:ext cx="4566900" cy="5959223"/>
          </a:xfrm>
          <a:prstGeom prst="rect">
            <a:avLst/>
          </a:prstGeom>
        </p:spPr>
      </p:pic>
      <p:grpSp>
        <p:nvGrpSpPr>
          <p:cNvPr id="388" name="Shape 388"/>
          <p:cNvGrpSpPr/>
          <p:nvPr/>
        </p:nvGrpSpPr>
        <p:grpSpPr>
          <a:xfrm>
            <a:off x="228619" y="105425"/>
            <a:ext cx="3024250" cy="1730159"/>
            <a:chOff x="2157400" y="4183767"/>
            <a:chExt cx="1647554" cy="1050300"/>
          </a:xfrm>
        </p:grpSpPr>
        <p:sp>
          <p:nvSpPr>
            <p:cNvPr id="389" name="Shape 389"/>
            <p:cNvSpPr/>
            <p:nvPr/>
          </p:nvSpPr>
          <p:spPr>
            <a:xfrm>
              <a:off x="2157400" y="4212214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2185854" y="4183767"/>
              <a:ext cx="1619099" cy="105030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E-mail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ent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ember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equesting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esults</a:t>
              </a:r>
            </a:p>
          </p:txBody>
        </p:sp>
      </p:grpSp>
      <p:sp>
        <p:nvSpPr>
          <p:cNvPr id="391" name="Shape 391"/>
          <p:cNvSpPr txBox="1"/>
          <p:nvPr/>
        </p:nvSpPr>
        <p:spPr>
          <a:xfrm>
            <a:off x="207856" y="2168803"/>
            <a:ext cx="3644400" cy="385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2400" b="1" dirty="0"/>
          </a:p>
          <a:p>
            <a:pPr marR="0" lvl="0" algn="l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The Executive Director and New Product Chair confirm if food product 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est results </a:t>
            </a: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are at least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70% </a:t>
            </a: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for committee consideration.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  <p:cxnSp>
        <p:nvCxnSpPr>
          <p:cNvPr id="394" name="Shape 394"/>
          <p:cNvCxnSpPr/>
          <p:nvPr/>
        </p:nvCxnSpPr>
        <p:spPr>
          <a:xfrm>
            <a:off x="2809100" y="4708000"/>
            <a:ext cx="4566900" cy="1349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Shape 401"/>
          <p:cNvGrpSpPr/>
          <p:nvPr/>
        </p:nvGrpSpPr>
        <p:grpSpPr>
          <a:xfrm>
            <a:off x="228619" y="105425"/>
            <a:ext cx="3024250" cy="1730159"/>
            <a:chOff x="2157400" y="4183767"/>
            <a:chExt cx="1647554" cy="1050300"/>
          </a:xfrm>
        </p:grpSpPr>
        <p:sp>
          <p:nvSpPr>
            <p:cNvPr id="402" name="Shape 402"/>
            <p:cNvSpPr/>
            <p:nvPr/>
          </p:nvSpPr>
          <p:spPr>
            <a:xfrm>
              <a:off x="2157400" y="4212214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2185854" y="4183767"/>
              <a:ext cx="1619099" cy="105030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E-mail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ent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ember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equesting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est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esults</a:t>
              </a:r>
            </a:p>
          </p:txBody>
        </p:sp>
      </p:grpSp>
      <p:sp>
        <p:nvSpPr>
          <p:cNvPr id="404" name="Shape 404"/>
          <p:cNvSpPr txBox="1"/>
          <p:nvPr/>
        </p:nvSpPr>
        <p:spPr>
          <a:xfrm>
            <a:off x="4261625" y="0"/>
            <a:ext cx="3644400" cy="15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Vendor receives email with student test results.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F3472-70A6-4499-A4AF-DAAC225A7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909164"/>
            <a:ext cx="7696200" cy="409030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232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Shape 414"/>
          <p:cNvGrpSpPr/>
          <p:nvPr/>
        </p:nvGrpSpPr>
        <p:grpSpPr>
          <a:xfrm>
            <a:off x="152400" y="152400"/>
            <a:ext cx="2819400" cy="1524000"/>
            <a:chOff x="2157400" y="1783733"/>
            <a:chExt cx="1618987" cy="971392"/>
          </a:xfrm>
        </p:grpSpPr>
        <p:sp>
          <p:nvSpPr>
            <p:cNvPr id="415" name="Shape 415"/>
            <p:cNvSpPr/>
            <p:nvPr/>
          </p:nvSpPr>
          <p:spPr>
            <a:xfrm>
              <a:off x="2157400" y="1783733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2185850" y="1812183"/>
              <a:ext cx="1562085" cy="91449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PBG Committees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eview </a:t>
              </a:r>
              <a:r>
                <a:rPr lang="en-US" sz="2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equests</a:t>
              </a:r>
            </a:p>
          </p:txBody>
        </p:sp>
      </p:grpSp>
      <p:sp>
        <p:nvSpPr>
          <p:cNvPr id="417" name="Shape 417"/>
          <p:cNvSpPr txBox="1"/>
          <p:nvPr/>
        </p:nvSpPr>
        <p:spPr>
          <a:xfrm>
            <a:off x="574500" y="2014750"/>
            <a:ext cx="7994999" cy="44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The Executive Committee r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eview all vendor submissions</a:t>
            </a: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, taking into consideration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:</a:t>
            </a:r>
          </a:p>
          <a:p>
            <a:pPr marL="742950" marR="0" lvl="1" indent="-3365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Student t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esting results.</a:t>
            </a:r>
          </a:p>
          <a:p>
            <a:pPr marL="742950" marR="0" lvl="1" indent="-3365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Completeness of submission (</a:t>
            </a: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all required information from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 vendor and member </a:t>
            </a: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is included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).</a:t>
            </a:r>
          </a:p>
          <a:p>
            <a:pPr marL="742950" marR="0" lvl="1" indent="-3365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The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uniqueness </a:t>
            </a: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of the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 product.</a:t>
            </a:r>
          </a:p>
          <a:p>
            <a:pPr marL="742950" marR="0" lvl="1" indent="-3365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</a:rPr>
              <a:t>Smart Snack compliance.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Items are reviewed on an individual basis.</a:t>
            </a:r>
          </a:p>
          <a:p>
            <a:pPr marL="45720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chemeClr val="dk1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232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Shape 425"/>
          <p:cNvGrpSpPr/>
          <p:nvPr/>
        </p:nvGrpSpPr>
        <p:grpSpPr>
          <a:xfrm>
            <a:off x="152490" y="152431"/>
            <a:ext cx="2819662" cy="1524029"/>
            <a:chOff x="2157400" y="1783733"/>
            <a:chExt cx="1619099" cy="971399"/>
          </a:xfrm>
        </p:grpSpPr>
        <p:sp>
          <p:nvSpPr>
            <p:cNvPr id="426" name="Shape 426"/>
            <p:cNvSpPr/>
            <p:nvPr/>
          </p:nvSpPr>
          <p:spPr>
            <a:xfrm>
              <a:off x="2157400" y="1783733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2185850" y="1812183"/>
              <a:ext cx="1562099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PBG Committees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eview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equests</a:t>
              </a:r>
            </a:p>
          </p:txBody>
        </p:sp>
      </p:grp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  <p:sp>
        <p:nvSpPr>
          <p:cNvPr id="429" name="Shape 429"/>
          <p:cNvSpPr txBox="1"/>
          <p:nvPr/>
        </p:nvSpPr>
        <p:spPr>
          <a:xfrm>
            <a:off x="3810000" y="289800"/>
            <a:ext cx="4114800" cy="23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Spreadsheet auto-populated with most current information for each product</a:t>
            </a:r>
          </a:p>
        </p:txBody>
      </p:sp>
      <p:pic>
        <p:nvPicPr>
          <p:cNvPr id="430" name="Shape 4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500" y="2112675"/>
            <a:ext cx="8900424" cy="21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232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838200" y="2367301"/>
            <a:ext cx="7994999" cy="44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Vendors are requested to bring samples of new items to a PBG meeting for member district representatives to taste and evaluate for use in their districts.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dk1"/>
                </a:solidFill>
                <a:latin typeface="Trebuchet MS" panose="020B0603020202020204" pitchFamily="34" charset="0"/>
              </a:rPr>
              <a:t>Members will share projected usage with Executive Director.</a:t>
            </a:r>
          </a:p>
          <a:p>
            <a:pPr marL="45720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chemeClr val="dk1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  <p:sp>
        <p:nvSpPr>
          <p:cNvPr id="8" name="Shape 148">
            <a:extLst>
              <a:ext uri="{FF2B5EF4-FFF2-40B4-BE49-F238E27FC236}">
                <a16:creationId xmlns:a16="http://schemas.microsoft.com/office/drawing/2014/main" id="{F676D780-F45B-4DB0-9DDE-340C630FFFB7}"/>
              </a:ext>
            </a:extLst>
          </p:cNvPr>
          <p:cNvSpPr/>
          <p:nvPr/>
        </p:nvSpPr>
        <p:spPr>
          <a:xfrm>
            <a:off x="152400" y="76199"/>
            <a:ext cx="2819400" cy="1509801"/>
          </a:xfrm>
          <a:prstGeom prst="roundRect">
            <a:avLst>
              <a:gd name="adj" fmla="val 10000"/>
            </a:avLst>
          </a:prstGeom>
          <a:solidFill>
            <a:srgbClr val="0D78C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49">
            <a:extLst>
              <a:ext uri="{FF2B5EF4-FFF2-40B4-BE49-F238E27FC236}">
                <a16:creationId xmlns:a16="http://schemas.microsoft.com/office/drawing/2014/main" id="{687D77F3-121D-430B-91A1-089E4A3322A9}"/>
              </a:ext>
            </a:extLst>
          </p:cNvPr>
          <p:cNvSpPr txBox="1"/>
          <p:nvPr/>
        </p:nvSpPr>
        <p:spPr>
          <a:xfrm>
            <a:off x="228600" y="130223"/>
            <a:ext cx="2667000" cy="15098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SzPct val="25000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Members attend meeting to sample new items to determine usage</a:t>
            </a:r>
          </a:p>
        </p:txBody>
      </p:sp>
    </p:spTree>
    <p:extLst>
      <p:ext uri="{BB962C8B-B14F-4D97-AF65-F5344CB8AC3E}">
        <p14:creationId xmlns:p14="http://schemas.microsoft.com/office/powerpoint/2010/main" val="286432185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Shape 437"/>
          <p:cNvGrpSpPr/>
          <p:nvPr/>
        </p:nvGrpSpPr>
        <p:grpSpPr>
          <a:xfrm>
            <a:off x="76199" y="76200"/>
            <a:ext cx="2895599" cy="1600200"/>
            <a:chOff x="2157400" y="569491"/>
            <a:chExt cx="1618987" cy="971392"/>
          </a:xfrm>
        </p:grpSpPr>
        <p:sp>
          <p:nvSpPr>
            <p:cNvPr id="438" name="Shape 438"/>
            <p:cNvSpPr/>
            <p:nvPr/>
          </p:nvSpPr>
          <p:spPr>
            <a:xfrm>
              <a:off x="2157400" y="569491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2185850" y="597941"/>
              <a:ext cx="1562085" cy="91449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Specifications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pproved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roducts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repared </a:t>
              </a:r>
            </a:p>
          </p:txBody>
        </p:sp>
      </p:grpSp>
      <p:sp>
        <p:nvSpPr>
          <p:cNvPr id="440" name="Shape 440"/>
          <p:cNvSpPr txBox="1"/>
          <p:nvPr/>
        </p:nvSpPr>
        <p:spPr>
          <a:xfrm>
            <a:off x="762000" y="1900714"/>
            <a:ext cx="8001000" cy="49572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238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Executive Director prepares specifications for each product for the price solicitation by US Foods for new items determined to have projected usage.</a:t>
            </a:r>
            <a:endParaRPr sz="2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3238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 Foods requests an addition to the contract for products determined to be “additional flavors” of currently awarded items.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Criteria are: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</a:pPr>
            <a:r>
              <a:rPr lang="en-US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flavor different from awarded product(s)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</a:pPr>
            <a:r>
              <a:rPr lang="en-US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SAME nutrition and meal component crediting as awarded product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</a:pPr>
            <a:r>
              <a:rPr lang="en-US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SAME portion price as awarded product</a:t>
            </a:r>
          </a:p>
          <a:p>
            <a:pPr marR="0"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Shape 448"/>
          <p:cNvGrpSpPr/>
          <p:nvPr/>
        </p:nvGrpSpPr>
        <p:grpSpPr>
          <a:xfrm>
            <a:off x="152399" y="152400"/>
            <a:ext cx="3047999" cy="1600200"/>
            <a:chOff x="4310653" y="569491"/>
            <a:chExt cx="1618987" cy="971392"/>
          </a:xfrm>
        </p:grpSpPr>
        <p:sp>
          <p:nvSpPr>
            <p:cNvPr id="449" name="Shape 449"/>
            <p:cNvSpPr/>
            <p:nvPr/>
          </p:nvSpPr>
          <p:spPr>
            <a:xfrm>
              <a:off x="4310653" y="569491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4339105" y="597941"/>
              <a:ext cx="1562085" cy="91449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 Foods </a:t>
              </a:r>
              <a:r>
                <a:rPr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rocesses </a:t>
              </a:r>
              <a:r>
                <a:rPr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ricing </a:t>
              </a:r>
              <a:r>
                <a:rPr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olicitations</a:t>
              </a:r>
            </a:p>
          </p:txBody>
        </p:sp>
      </p:grpSp>
      <p:sp>
        <p:nvSpPr>
          <p:cNvPr id="451" name="Shape 451"/>
          <p:cNvSpPr txBox="1"/>
          <p:nvPr/>
        </p:nvSpPr>
        <p:spPr>
          <a:xfrm>
            <a:off x="619550" y="1934650"/>
            <a:ext cx="6990599" cy="37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 Foods distributes the price solicitation to all interested vendors.</a:t>
            </a:r>
          </a:p>
          <a:p>
            <a:pPr marR="0" lvl="0" algn="l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Vendors are to contact US Foods to be included on the price solicitation distribution.</a:t>
            </a:r>
          </a:p>
          <a:p>
            <a:pPr marR="0" lvl="0" algn="l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3000" b="1" u="sng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Dan.cooper@usfoods.com</a:t>
            </a:r>
          </a:p>
          <a:p>
            <a:pPr marL="457200" marR="0" lvl="0" indent="-4191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3000" b="1" u="sng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Craig.keppen@usfoods.com</a:t>
            </a:r>
          </a:p>
          <a:p>
            <a:pPr marR="0" lvl="0" algn="l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Shape 459"/>
          <p:cNvGrpSpPr/>
          <p:nvPr/>
        </p:nvGrpSpPr>
        <p:grpSpPr>
          <a:xfrm>
            <a:off x="152399" y="76199"/>
            <a:ext cx="2819400" cy="1676400"/>
            <a:chOff x="4310653" y="1783733"/>
            <a:chExt cx="1618987" cy="971392"/>
          </a:xfrm>
        </p:grpSpPr>
        <p:sp>
          <p:nvSpPr>
            <p:cNvPr id="460" name="Shape 460"/>
            <p:cNvSpPr/>
            <p:nvPr/>
          </p:nvSpPr>
          <p:spPr>
            <a:xfrm>
              <a:off x="4310653" y="1783733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4339105" y="1812183"/>
              <a:ext cx="1562085" cy="91449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Vendor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esponds to US Foods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ricing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olicitations</a:t>
              </a:r>
            </a:p>
          </p:txBody>
        </p:sp>
      </p:grpSp>
      <p:sp>
        <p:nvSpPr>
          <p:cNvPr id="462" name="Shape 462"/>
          <p:cNvSpPr txBox="1"/>
          <p:nvPr/>
        </p:nvSpPr>
        <p:spPr>
          <a:xfrm>
            <a:off x="946650" y="2743200"/>
            <a:ext cx="7555500" cy="303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Vendors must respond with all requested pricing and documentation including complete specifications and the Buy American form by solicitation deadline.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0" name="Shape 470"/>
          <p:cNvGrpSpPr/>
          <p:nvPr/>
        </p:nvGrpSpPr>
        <p:grpSpPr>
          <a:xfrm>
            <a:off x="16914" y="104096"/>
            <a:ext cx="3806818" cy="1989146"/>
            <a:chOff x="4248075" y="2973343"/>
            <a:chExt cx="1758299" cy="1014299"/>
          </a:xfrm>
        </p:grpSpPr>
        <p:sp>
          <p:nvSpPr>
            <p:cNvPr id="471" name="Shape 471"/>
            <p:cNvSpPr/>
            <p:nvPr/>
          </p:nvSpPr>
          <p:spPr>
            <a:xfrm>
              <a:off x="4310653" y="2997974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4248075" y="2973343"/>
              <a:ext cx="1758299" cy="101429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Pricing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nd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roduct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ubmissions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eviewed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y US Foods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nd PBG Exec Dir.</a:t>
              </a:r>
            </a:p>
          </p:txBody>
        </p:sp>
      </p:grp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  <p:sp>
        <p:nvSpPr>
          <p:cNvPr id="474" name="Shape 474"/>
          <p:cNvSpPr txBox="1"/>
          <p:nvPr/>
        </p:nvSpPr>
        <p:spPr>
          <a:xfrm>
            <a:off x="1549925" y="2745575"/>
            <a:ext cx="6563700" cy="19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product is reviewed to determine the lowest-price, responsive item meeting the  specification criteria.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811B8-BAFD-435F-AB33-EE8F3A86A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0032"/>
            <a:ext cx="6477000" cy="669796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1" name="Shape 481"/>
          <p:cNvGrpSpPr/>
          <p:nvPr/>
        </p:nvGrpSpPr>
        <p:grpSpPr>
          <a:xfrm>
            <a:off x="205561" y="172962"/>
            <a:ext cx="4077481" cy="1775989"/>
            <a:chOff x="4310633" y="4212214"/>
            <a:chExt cx="2064025" cy="1124399"/>
          </a:xfrm>
        </p:grpSpPr>
        <p:sp>
          <p:nvSpPr>
            <p:cNvPr id="482" name="Shape 482"/>
            <p:cNvSpPr/>
            <p:nvPr/>
          </p:nvSpPr>
          <p:spPr>
            <a:xfrm>
              <a:off x="4310658" y="4212214"/>
              <a:ext cx="2064000" cy="1124399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4310633" y="4298537"/>
              <a:ext cx="2064000" cy="101879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Recommendations </a:t>
              </a:r>
              <a:r>
                <a:rPr lang="en-US" sz="2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 Award </a:t>
              </a:r>
              <a:r>
                <a:rPr lang="en-US" sz="2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Are 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eviewed </a:t>
              </a:r>
              <a:r>
                <a:rPr lang="en-US" sz="2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nd Awarded </a:t>
              </a:r>
              <a:r>
                <a:rPr lang="en-US" sz="2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y Executive Committee</a:t>
              </a:r>
            </a:p>
          </p:txBody>
        </p:sp>
      </p:grpSp>
      <p:sp>
        <p:nvSpPr>
          <p:cNvPr id="484" name="Shape 48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  <p:sp>
        <p:nvSpPr>
          <p:cNvPr id="485" name="Shape 485"/>
          <p:cNvSpPr txBox="1"/>
          <p:nvPr/>
        </p:nvSpPr>
        <p:spPr>
          <a:xfrm>
            <a:off x="914400" y="2600289"/>
            <a:ext cx="6842400" cy="262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Recommendations for award are presented to the PBG Executive Committee which votes for final approval of all products reviewed.</a:t>
            </a:r>
          </a:p>
          <a:p>
            <a:pPr marR="0"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Shape 4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2" name="Shape 492"/>
          <p:cNvGrpSpPr/>
          <p:nvPr/>
        </p:nvGrpSpPr>
        <p:grpSpPr>
          <a:xfrm>
            <a:off x="152400" y="68023"/>
            <a:ext cx="2514599" cy="1532176"/>
            <a:chOff x="6463907" y="4212214"/>
            <a:chExt cx="1618987" cy="971392"/>
          </a:xfrm>
        </p:grpSpPr>
        <p:sp>
          <p:nvSpPr>
            <p:cNvPr id="493" name="Shape 493"/>
            <p:cNvSpPr/>
            <p:nvPr/>
          </p:nvSpPr>
          <p:spPr>
            <a:xfrm>
              <a:off x="6463907" y="4212214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6492358" y="4240666"/>
              <a:ext cx="1562099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 Foods Contracts with Awarded Vendor</a:t>
              </a:r>
            </a:p>
          </p:txBody>
        </p:sp>
      </p:grpSp>
      <p:sp>
        <p:nvSpPr>
          <p:cNvPr id="495" name="Shape 495"/>
          <p:cNvSpPr txBox="1"/>
          <p:nvPr/>
        </p:nvSpPr>
        <p:spPr>
          <a:xfrm>
            <a:off x="1318250" y="2286000"/>
            <a:ext cx="6387300" cy="28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 Foods contacts all awarded companies and works with vendors to finalize contract details.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3" name="Shape 503"/>
          <p:cNvGrpSpPr/>
          <p:nvPr/>
        </p:nvGrpSpPr>
        <p:grpSpPr>
          <a:xfrm>
            <a:off x="76199" y="152400"/>
            <a:ext cx="3276599" cy="1600200"/>
            <a:chOff x="6463907" y="2997974"/>
            <a:chExt cx="1618987" cy="971392"/>
          </a:xfrm>
        </p:grpSpPr>
        <p:sp>
          <p:nvSpPr>
            <p:cNvPr id="504" name="Shape 504"/>
            <p:cNvSpPr/>
            <p:nvPr/>
          </p:nvSpPr>
          <p:spPr>
            <a:xfrm>
              <a:off x="6463907" y="2997974"/>
              <a:ext cx="1618987" cy="971392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6492358" y="3026425"/>
              <a:ext cx="1562085" cy="91449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Products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dded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ustomer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aster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nd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vailable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rder</a:t>
              </a:r>
            </a:p>
          </p:txBody>
        </p:sp>
      </p:grpSp>
      <p:sp>
        <p:nvSpPr>
          <p:cNvPr id="506" name="Shape 506"/>
          <p:cNvSpPr txBox="1"/>
          <p:nvPr/>
        </p:nvSpPr>
        <p:spPr>
          <a:xfrm>
            <a:off x="1158600" y="2628900"/>
            <a:ext cx="6826799" cy="24765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updated Customer Master is then emailed to all members and published on the PBG website.</a:t>
            </a:r>
          </a:p>
          <a:p>
            <a:pPr marR="0" lvl="0" algn="l" rtl="0">
              <a:spcBef>
                <a:spcPts val="0"/>
              </a:spcBef>
              <a:buNone/>
            </a:pPr>
            <a:endParaRPr lang="en-US"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http://thepowerbuyinggroup.com/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spcBef>
                <a:spcPts val="0"/>
              </a:spcBef>
              <a:buNone/>
            </a:pPr>
            <a:endParaRPr lang="en-US"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7" name="Shape 50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4" name="Shape 514"/>
          <p:cNvGrpSpPr/>
          <p:nvPr/>
        </p:nvGrpSpPr>
        <p:grpSpPr>
          <a:xfrm>
            <a:off x="76478" y="152320"/>
            <a:ext cx="3276896" cy="1600187"/>
            <a:chOff x="6463907" y="2997974"/>
            <a:chExt cx="1619099" cy="971399"/>
          </a:xfrm>
        </p:grpSpPr>
        <p:sp>
          <p:nvSpPr>
            <p:cNvPr id="515" name="Shape 515"/>
            <p:cNvSpPr/>
            <p:nvPr/>
          </p:nvSpPr>
          <p:spPr>
            <a:xfrm>
              <a:off x="6463907" y="2997974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6492358" y="3026425"/>
              <a:ext cx="1562099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Products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dded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ustomer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aster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nd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vailable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rder</a:t>
              </a:r>
            </a:p>
          </p:txBody>
        </p:sp>
      </p:grpSp>
      <p:sp>
        <p:nvSpPr>
          <p:cNvPr id="517" name="Shape 517"/>
          <p:cNvSpPr txBox="1"/>
          <p:nvPr/>
        </p:nvSpPr>
        <p:spPr>
          <a:xfrm>
            <a:off x="1020075" y="1835050"/>
            <a:ext cx="7124700" cy="422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Members then notify their US Foods reps of the specific products and their planned usage for the newly awarded items, adding products to their Order Guide.</a:t>
            </a:r>
          </a:p>
          <a:p>
            <a:pPr lvl="0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3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US Foods orders products to be available for delivery to the members.</a:t>
            </a:r>
          </a:p>
          <a:p>
            <a:pPr marR="0" lvl="0" algn="l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Shape 5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/>
          <p:nvPr/>
        </p:nvSpPr>
        <p:spPr>
          <a:xfrm>
            <a:off x="1295575" y="434175"/>
            <a:ext cx="5638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  <p:sp>
        <p:nvSpPr>
          <p:cNvPr id="527" name="Shape 527"/>
          <p:cNvSpPr txBox="1"/>
          <p:nvPr/>
        </p:nvSpPr>
        <p:spPr>
          <a:xfrm>
            <a:off x="1295575" y="204025"/>
            <a:ext cx="6990599" cy="58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6000"/>
          </a:p>
          <a:p>
            <a:pPr lvl="0" algn="ctr" rtl="0">
              <a:spcBef>
                <a:spcPts val="0"/>
              </a:spcBef>
              <a:buNone/>
            </a:pPr>
            <a:r>
              <a:rPr lang="en-US" sz="6000" b="1"/>
              <a:t>Questions?</a:t>
            </a:r>
          </a:p>
          <a:p>
            <a:pPr lvl="0" algn="ctr" rtl="0">
              <a:spcBef>
                <a:spcPts val="0"/>
              </a:spcBef>
              <a:buNone/>
            </a:pPr>
            <a:endParaRPr sz="6000"/>
          </a:p>
          <a:p>
            <a:pPr lvl="0" algn="ctr" rtl="0">
              <a:spcBef>
                <a:spcPts val="0"/>
              </a:spcBef>
              <a:buNone/>
            </a:pPr>
            <a:endParaRPr sz="6000"/>
          </a:p>
          <a:p>
            <a:pPr lvl="0" algn="ctr" rtl="0">
              <a:spcBef>
                <a:spcPts val="0"/>
              </a:spcBef>
              <a:buNone/>
            </a:pPr>
            <a:r>
              <a:rPr lang="en-US" sz="3000" b="1"/>
              <a:t>For follow-up contact the PBG Executive Director, at </a:t>
            </a:r>
            <a:r>
              <a:rPr lang="en-US" sz="3000" b="1" u="sng">
                <a:solidFill>
                  <a:srgbClr val="0000FF"/>
                </a:solidFill>
                <a:hlinkClick r:id="rId4"/>
              </a:rPr>
              <a:t>powerbuyinggroup@gmail.com</a:t>
            </a:r>
          </a:p>
          <a:p>
            <a:pPr lvl="0" algn="ctr"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Shape 5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Shape 534"/>
          <p:cNvSpPr txBox="1"/>
          <p:nvPr/>
        </p:nvSpPr>
        <p:spPr>
          <a:xfrm>
            <a:off x="762000" y="2286000"/>
            <a:ext cx="5638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Shape 53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  <p:sp>
        <p:nvSpPr>
          <p:cNvPr id="536" name="Shape 536"/>
          <p:cNvSpPr txBox="1"/>
          <p:nvPr/>
        </p:nvSpPr>
        <p:spPr>
          <a:xfrm>
            <a:off x="1830000" y="2655300"/>
            <a:ext cx="57888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b="1"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A5819-7EEA-42B2-B695-B91B98EF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856" y="1695646"/>
            <a:ext cx="146317" cy="1536325"/>
          </a:xfrm>
          <a:prstGeom prst="rect">
            <a:avLst/>
          </a:prstGeom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Shape 131"/>
          <p:cNvGrpSpPr/>
          <p:nvPr/>
        </p:nvGrpSpPr>
        <p:grpSpPr>
          <a:xfrm>
            <a:off x="293690" y="440536"/>
            <a:ext cx="8362959" cy="5859281"/>
            <a:chOff x="4027" y="577556"/>
            <a:chExt cx="7871019" cy="4483685"/>
          </a:xfrm>
        </p:grpSpPr>
        <p:sp>
          <p:nvSpPr>
            <p:cNvPr id="156" name="Shape 156"/>
            <p:cNvSpPr/>
            <p:nvPr/>
          </p:nvSpPr>
          <p:spPr>
            <a:xfrm rot="5400000">
              <a:off x="3920696" y="1328440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5400000">
              <a:off x="3920696" y="2508358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rot="5400000">
              <a:off x="3920696" y="3688275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510655" y="4278235"/>
              <a:ext cx="2085180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16200000">
              <a:off x="6083573" y="3205716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5400000">
              <a:off x="-264077" y="1328440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4027" y="577556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31675" y="605202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New online Product Request form Submitted via PBG website</a:t>
              </a:r>
            </a:p>
          </p:txBody>
        </p:sp>
        <p:sp>
          <p:nvSpPr>
            <p:cNvPr id="135" name="Shape 135"/>
            <p:cNvSpPr/>
            <p:nvPr/>
          </p:nvSpPr>
          <p:spPr>
            <a:xfrm rot="5400000">
              <a:off x="-264077" y="2508358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027" y="1757474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31675" y="1785121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E-mail sent to member to agree to test the product</a:t>
              </a:r>
            </a:p>
          </p:txBody>
        </p:sp>
        <p:sp>
          <p:nvSpPr>
            <p:cNvPr id="138" name="Shape 138"/>
            <p:cNvSpPr/>
            <p:nvPr/>
          </p:nvSpPr>
          <p:spPr>
            <a:xfrm rot="5400000">
              <a:off x="-264077" y="3688275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027" y="2937391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0D78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31675" y="2965038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Member responds to product test e-mail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325880" y="4278235"/>
              <a:ext cx="2085180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027" y="4117308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31675" y="4144955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Vendor provides samples to member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-5400000">
              <a:off x="1828308" y="3688276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2096416" y="4117308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2124063" y="4144955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E-mail sent to member requesting test results</a:t>
              </a:r>
            </a:p>
          </p:txBody>
        </p:sp>
        <p:sp>
          <p:nvSpPr>
            <p:cNvPr id="147" name="Shape 147"/>
            <p:cNvSpPr/>
            <p:nvPr/>
          </p:nvSpPr>
          <p:spPr>
            <a:xfrm rot="-5400000">
              <a:off x="1828308" y="2508358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096416" y="2937391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0D78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2124063" y="2965038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Member conducts testing and submits results</a:t>
              </a:r>
            </a:p>
          </p:txBody>
        </p:sp>
        <p:sp>
          <p:nvSpPr>
            <p:cNvPr id="150" name="Shape 150"/>
            <p:cNvSpPr/>
            <p:nvPr/>
          </p:nvSpPr>
          <p:spPr>
            <a:xfrm rot="-5400000">
              <a:off x="1828308" y="1328441"/>
              <a:ext cx="1172709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2096416" y="1757474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2124063" y="1785121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PBG Executive Committee review requests for like items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2418267" y="738481"/>
              <a:ext cx="2085180" cy="141590"/>
            </a:xfrm>
            <a:prstGeom prst="rect">
              <a:avLst/>
            </a:prstGeom>
            <a:solidFill>
              <a:srgbClr val="ADB6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4229615" y="594670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4283047" y="605202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Specs for items with usage indicated by members are prepared 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4277179" y="1795173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4332474" y="1732225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 Foods processes pricing solicitations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4226548" y="2952157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4251749" y="2922722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Vendor responds to US Foods pricing solicitations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4245824" y="4117308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4266455" y="4157443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Pricing and product submissions reviewed by US Foods and Exec  Dir.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6220334" y="3839094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6266367" y="3854239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Recommendations for award reviewed and awarded by Executive Board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6301823" y="2688134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6338566" y="2629492"/>
              <a:ext cx="1517928" cy="88863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 Foods Contracts with Awarded Vendor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6301823" y="1444908"/>
              <a:ext cx="1573223" cy="943933"/>
            </a:xfrm>
            <a:prstGeom prst="roundRect">
              <a:avLst>
                <a:gd name="adj" fmla="val 10000"/>
              </a:avLst>
            </a:prstGeom>
            <a:solidFill>
              <a:srgbClr val="C326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6362816" y="1444908"/>
              <a:ext cx="1352221" cy="760587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Products added to customer master and available to order</a:t>
              </a:r>
            </a:p>
          </p:txBody>
        </p:sp>
      </p:grp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47" name="Shape 148">
            <a:extLst>
              <a:ext uri="{FF2B5EF4-FFF2-40B4-BE49-F238E27FC236}">
                <a16:creationId xmlns:a16="http://schemas.microsoft.com/office/drawing/2014/main" id="{3C63FE56-0F98-45F9-839B-6AF15CB773AE}"/>
              </a:ext>
            </a:extLst>
          </p:cNvPr>
          <p:cNvSpPr/>
          <p:nvPr/>
        </p:nvSpPr>
        <p:spPr>
          <a:xfrm>
            <a:off x="2516852" y="476664"/>
            <a:ext cx="1671550" cy="1233532"/>
          </a:xfrm>
          <a:prstGeom prst="roundRect">
            <a:avLst>
              <a:gd name="adj" fmla="val 10000"/>
            </a:avLst>
          </a:prstGeom>
          <a:solidFill>
            <a:srgbClr val="0D78C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149">
            <a:extLst>
              <a:ext uri="{FF2B5EF4-FFF2-40B4-BE49-F238E27FC236}">
                <a16:creationId xmlns:a16="http://schemas.microsoft.com/office/drawing/2014/main" id="{3E796D72-DC55-480C-B0EE-A5EC159869EC}"/>
              </a:ext>
            </a:extLst>
          </p:cNvPr>
          <p:cNvSpPr txBox="1"/>
          <p:nvPr/>
        </p:nvSpPr>
        <p:spPr>
          <a:xfrm>
            <a:off x="2514600" y="533400"/>
            <a:ext cx="1612799" cy="95434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42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Members attend meeting to sample new items to determine usage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l="22922" t="4337" r="22655" b="4337"/>
          <a:stretch/>
        </p:blipFill>
        <p:spPr>
          <a:xfrm>
            <a:off x="1086700" y="2775500"/>
            <a:ext cx="6432000" cy="342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reflection stA="33000" endPos="28000" dist="5000" dir="5400000" fadeDir="5400012" sy="-100000" algn="bl" rotWithShape="0"/>
          </a:effectLst>
        </p:spPr>
      </p:pic>
      <p:sp>
        <p:nvSpPr>
          <p:cNvPr id="181" name="Shape 181"/>
          <p:cNvSpPr txBox="1"/>
          <p:nvPr/>
        </p:nvSpPr>
        <p:spPr>
          <a:xfrm>
            <a:off x="3025150" y="938225"/>
            <a:ext cx="61136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b="1" i="0" u="sng" strike="noStrike" cap="none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2800" b="1" i="0" u="sng" strike="noStrike" cap="none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thepowerbuyinggroup</a:t>
            </a:r>
            <a:r>
              <a:rPr lang="en-US" sz="3000" b="1" i="0" u="sng" strike="noStrike" cap="none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795300" y="5893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83" name="Shape 183"/>
          <p:cNvSpPr txBox="1"/>
          <p:nvPr/>
        </p:nvSpPr>
        <p:spPr>
          <a:xfrm>
            <a:off x="247300" y="2273325"/>
            <a:ext cx="2244900" cy="9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4" name="Shape 184"/>
          <p:cNvGrpSpPr/>
          <p:nvPr/>
        </p:nvGrpSpPr>
        <p:grpSpPr>
          <a:xfrm>
            <a:off x="247299" y="218925"/>
            <a:ext cx="2946634" cy="1568663"/>
            <a:chOff x="4145" y="541041"/>
            <a:chExt cx="1647545" cy="999849"/>
          </a:xfrm>
        </p:grpSpPr>
        <p:sp>
          <p:nvSpPr>
            <p:cNvPr id="185" name="Shape 185"/>
            <p:cNvSpPr/>
            <p:nvPr/>
          </p:nvSpPr>
          <p:spPr>
            <a:xfrm>
              <a:off x="4145" y="569491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32591" y="541041"/>
              <a:ext cx="1619099" cy="97139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New </a:t>
              </a:r>
              <a:r>
                <a:rPr lang="en-US" sz="2400" b="1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</a:t>
              </a:r>
              <a:r>
                <a:rPr lang="en-US" sz="2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nline Product Request </a:t>
              </a:r>
              <a:r>
                <a:rPr lang="en-US" sz="2400" b="1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</a:t>
              </a:r>
              <a:r>
                <a:rPr lang="en-US" sz="2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orm Submitted</a:t>
              </a:r>
            </a:p>
          </p:txBody>
        </p:sp>
      </p:grpSp>
      <p:sp>
        <p:nvSpPr>
          <p:cNvPr id="187" name="Shape 187"/>
          <p:cNvSpPr txBox="1"/>
          <p:nvPr/>
        </p:nvSpPr>
        <p:spPr>
          <a:xfrm>
            <a:off x="3094575" y="218925"/>
            <a:ext cx="5789999" cy="6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Search:   POWER Buying Group</a:t>
            </a:r>
            <a:r>
              <a:rPr lang="en-US" sz="1800" b="1" dirty="0">
                <a:latin typeface="Trebuchet MS" panose="020B0603020202020204" pitchFamily="34" charset="0"/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8" name="Shape 188"/>
          <p:cNvSpPr txBox="1"/>
          <p:nvPr/>
        </p:nvSpPr>
        <p:spPr>
          <a:xfrm>
            <a:off x="3187000" y="1856862"/>
            <a:ext cx="5789999" cy="6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Open:  IND. PARTNER tab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157" y="6057900"/>
            <a:ext cx="1528762" cy="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197" name="Shape 197"/>
          <p:cNvSpPr txBox="1"/>
          <p:nvPr/>
        </p:nvSpPr>
        <p:spPr>
          <a:xfrm>
            <a:off x="247300" y="2273325"/>
            <a:ext cx="2244900" cy="9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8" name="Shape 198"/>
          <p:cNvGrpSpPr/>
          <p:nvPr/>
        </p:nvGrpSpPr>
        <p:grpSpPr>
          <a:xfrm>
            <a:off x="247299" y="218925"/>
            <a:ext cx="2946634" cy="1568663"/>
            <a:chOff x="4145" y="541041"/>
            <a:chExt cx="1647545" cy="999849"/>
          </a:xfrm>
        </p:grpSpPr>
        <p:sp>
          <p:nvSpPr>
            <p:cNvPr id="199" name="Shape 199"/>
            <p:cNvSpPr/>
            <p:nvPr/>
          </p:nvSpPr>
          <p:spPr>
            <a:xfrm>
              <a:off x="4145" y="569491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32591" y="541041"/>
              <a:ext cx="1619099" cy="97139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New </a:t>
              </a:r>
              <a:r>
                <a:rPr lang="en-US" sz="2400" b="1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</a:t>
              </a:r>
              <a:r>
                <a:rPr lang="en-US" sz="2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nline Product Request </a:t>
              </a:r>
              <a:r>
                <a:rPr lang="en-US" sz="2400" b="1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</a:t>
              </a:r>
              <a:r>
                <a:rPr lang="en-US" sz="2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orm Submitted</a:t>
              </a:r>
            </a:p>
          </p:txBody>
        </p:sp>
      </p:grpSp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100" y="218925"/>
            <a:ext cx="5323500" cy="40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165475" y="1982500"/>
            <a:ext cx="3028500" cy="10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Click on link to view instructions</a:t>
            </a:r>
          </a:p>
        </p:txBody>
      </p:sp>
      <p:cxnSp>
        <p:nvCxnSpPr>
          <p:cNvPr id="203" name="Shape 203"/>
          <p:cNvCxnSpPr/>
          <p:nvPr/>
        </p:nvCxnSpPr>
        <p:spPr>
          <a:xfrm>
            <a:off x="2959000" y="2724200"/>
            <a:ext cx="1960500" cy="10058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72B88AA-3504-4D45-BDA5-25B8E9610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66" y="3178125"/>
            <a:ext cx="3122318" cy="3222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18745-8713-49E9-A5BF-2C80473E6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25574"/>
            <a:ext cx="4711325" cy="4867756"/>
          </a:xfrm>
          <a:prstGeom prst="rect">
            <a:avLst/>
          </a:prstGeom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212" name="Shape 212"/>
          <p:cNvSpPr txBox="1"/>
          <p:nvPr/>
        </p:nvSpPr>
        <p:spPr>
          <a:xfrm>
            <a:off x="247300" y="2273325"/>
            <a:ext cx="2244900" cy="9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3" name="Shape 213"/>
          <p:cNvGrpSpPr/>
          <p:nvPr/>
        </p:nvGrpSpPr>
        <p:grpSpPr>
          <a:xfrm>
            <a:off x="247299" y="218925"/>
            <a:ext cx="2946634" cy="1568663"/>
            <a:chOff x="4145" y="541041"/>
            <a:chExt cx="1647545" cy="999849"/>
          </a:xfrm>
        </p:grpSpPr>
        <p:sp>
          <p:nvSpPr>
            <p:cNvPr id="214" name="Shape 214"/>
            <p:cNvSpPr/>
            <p:nvPr/>
          </p:nvSpPr>
          <p:spPr>
            <a:xfrm>
              <a:off x="4145" y="569491"/>
              <a:ext cx="1619099" cy="971399"/>
            </a:xfrm>
            <a:prstGeom prst="roundRect">
              <a:avLst>
                <a:gd name="adj" fmla="val 10000"/>
              </a:avLst>
            </a:prstGeom>
            <a:solidFill>
              <a:srgbClr val="81D3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32591" y="541041"/>
              <a:ext cx="1619099" cy="97139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New </a:t>
              </a:r>
              <a:r>
                <a:rPr lang="en-US" sz="2400" b="1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</a:t>
              </a:r>
              <a:r>
                <a:rPr lang="en-US" sz="2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nline Product Request </a:t>
              </a:r>
              <a:r>
                <a:rPr lang="en-US" sz="2400" b="1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</a:t>
              </a:r>
              <a:r>
                <a:rPr lang="en-US" sz="2400" b="1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orm Submitted</a:t>
              </a:r>
            </a:p>
          </p:txBody>
        </p:sp>
      </p:grpSp>
      <p:sp>
        <p:nvSpPr>
          <p:cNvPr id="216" name="Shape 216"/>
          <p:cNvSpPr txBox="1"/>
          <p:nvPr/>
        </p:nvSpPr>
        <p:spPr>
          <a:xfrm>
            <a:off x="165475" y="1982500"/>
            <a:ext cx="3028500" cy="170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The FIRST step in the instructions includes the LINK to the form</a:t>
            </a:r>
          </a:p>
        </p:txBody>
      </p:sp>
      <p:cxnSp>
        <p:nvCxnSpPr>
          <p:cNvPr id="217" name="Shape 217"/>
          <p:cNvCxnSpPr/>
          <p:nvPr/>
        </p:nvCxnSpPr>
        <p:spPr>
          <a:xfrm>
            <a:off x="2995775" y="3362925"/>
            <a:ext cx="2158800" cy="3335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225" name="Shape 225"/>
          <p:cNvSpPr txBox="1"/>
          <p:nvPr/>
        </p:nvSpPr>
        <p:spPr>
          <a:xfrm>
            <a:off x="247300" y="2273325"/>
            <a:ext cx="2244900" cy="9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247299" y="263559"/>
            <a:ext cx="2895760" cy="1524029"/>
          </a:xfrm>
          <a:prstGeom prst="roundRect">
            <a:avLst>
              <a:gd name="adj" fmla="val 10000"/>
            </a:avLst>
          </a:prstGeom>
          <a:solidFill>
            <a:srgbClr val="81D3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98174" y="218925"/>
            <a:ext cx="2895760" cy="152402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980"/>
              </a:spcAft>
              <a:buSzPct val="25000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New 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nline Product Request 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orm Submitted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206362" y="2070625"/>
            <a:ext cx="3028500" cy="170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Click on the link to access the form.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662" y="116125"/>
            <a:ext cx="5419725" cy="624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Shape 230"/>
          <p:cNvCxnSpPr/>
          <p:nvPr/>
        </p:nvCxnSpPr>
        <p:spPr>
          <a:xfrm rot="10800000" flipH="1">
            <a:off x="3039850" y="998650"/>
            <a:ext cx="411299" cy="14243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1" name="Shape 231"/>
          <p:cNvSpPr txBox="1"/>
          <p:nvPr/>
        </p:nvSpPr>
        <p:spPr>
          <a:xfrm>
            <a:off x="195175" y="3238487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Suggestion: </a:t>
            </a: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</a:rPr>
              <a:t>read all instructions prior to submitting the form to ensure all required information is included.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238" name="Shape 238"/>
          <p:cNvSpPr txBox="1"/>
          <p:nvPr/>
        </p:nvSpPr>
        <p:spPr>
          <a:xfrm>
            <a:off x="247300" y="2273325"/>
            <a:ext cx="2244900" cy="9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247299" y="263559"/>
            <a:ext cx="2895900" cy="1524000"/>
          </a:xfrm>
          <a:prstGeom prst="roundRect">
            <a:avLst>
              <a:gd name="adj" fmla="val 10000"/>
            </a:avLst>
          </a:prstGeom>
          <a:solidFill>
            <a:srgbClr val="81D3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298174" y="218925"/>
            <a:ext cx="2895900" cy="1524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98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New </a:t>
            </a:r>
            <a:r>
              <a:rPr lang="en-US"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nline Product Request </a:t>
            </a:r>
            <a:r>
              <a:rPr lang="en-US"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orm Submitted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06362" y="2070625"/>
            <a:ext cx="3028500" cy="170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Complete all fields.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650" y="218912"/>
            <a:ext cx="4657725" cy="6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157" y="6057900"/>
            <a:ext cx="1528799" cy="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3362925" y="220275"/>
            <a:ext cx="665099" cy="45819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1475</Words>
  <Application>Microsoft Office PowerPoint</Application>
  <PresentationFormat>On-screen Show (4:3)</PresentationFormat>
  <Paragraphs>250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Trebuchet MS</vt:lpstr>
      <vt:lpstr>Verdana</vt:lpstr>
      <vt:lpstr>Slipstream</vt:lpstr>
      <vt:lpstr>PBG New Product Process </vt:lpstr>
      <vt:lpstr>A New Item is defined as …???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PBG New Product Process</dc:title>
  <dc:creator>LKBW</dc:creator>
  <cp:lastModifiedBy>Rae Hollenbeck</cp:lastModifiedBy>
  <cp:revision>18</cp:revision>
  <dcterms:modified xsi:type="dcterms:W3CDTF">2019-06-17T14:38:05Z</dcterms:modified>
</cp:coreProperties>
</file>